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22"/>
  </p:notesMasterIdLst>
  <p:handoutMasterIdLst>
    <p:handoutMasterId r:id="rId23"/>
  </p:handoutMasterIdLst>
  <p:sldIdLst>
    <p:sldId id="315" r:id="rId2"/>
    <p:sldId id="316" r:id="rId3"/>
    <p:sldId id="317" r:id="rId4"/>
    <p:sldId id="318" r:id="rId5"/>
    <p:sldId id="319" r:id="rId6"/>
    <p:sldId id="363" r:id="rId7"/>
    <p:sldId id="323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21" r:id="rId19"/>
    <p:sldId id="320" r:id="rId20"/>
    <p:sldId id="324" r:id="rId21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>
      <p:ext uri="{19B8F6BF-5375-455C-9EA6-DF929625EA0E}">
        <p15:presenceInfo xmlns:p15="http://schemas.microsoft.com/office/powerpoint/2012/main" userId="S-1-5-21-3051248419-1957738726-2389671903-16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3" tIns="45641" rIns="91283" bIns="456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88" y="4822825"/>
            <a:ext cx="5510213" cy="3944938"/>
          </a:xfrm>
          <a:prstGeom prst="rect">
            <a:avLst/>
          </a:prstGeom>
        </p:spPr>
        <p:txBody>
          <a:bodyPr vert="horz" lIns="91283" tIns="45641" rIns="91283" bIns="456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t>17.03.2015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t>17.03.2015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t>17.03.2015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kmrko.ru/administraciya/soc/soc-szso.php" TargetMode="External"/><Relationship Id="rId3" Type="http://schemas.openxmlformats.org/officeDocument/2006/relationships/hyperlink" Target="http://snd-kmr.ru/" TargetMode="External"/><Relationship Id="rId7" Type="http://schemas.openxmlformats.org/officeDocument/2006/relationships/hyperlink" Target="http://kemobr.ru/" TargetMode="External"/><Relationship Id="rId2" Type="http://schemas.openxmlformats.org/officeDocument/2006/relationships/hyperlink" Target="http://www.akmrko.ru/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hyperlink" Target="http://zemkemr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feedback.akmrko.ru/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7204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Дополнительная </a:t>
            </a:r>
            <a:r>
              <a:rPr lang="ru-RU" sz="3200" dirty="0" smtClean="0"/>
              <a:t>информация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591294"/>
            <a:ext cx="8915399" cy="290945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Основные социально значимые показатели</a:t>
            </a:r>
          </a:p>
          <a:p>
            <a:pPr marL="342900" indent="-342900">
              <a:buAutoNum type="arabicPeriod"/>
            </a:pPr>
            <a:r>
              <a:rPr lang="ru-RU" dirty="0" smtClean="0"/>
              <a:t>Среднемесячная номинальная начисленная заработная плата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Меры социальной поддержки</a:t>
            </a:r>
          </a:p>
          <a:p>
            <a:pPr marL="342900" indent="-342900">
              <a:buFont typeface="Wingdings 3" charset="2"/>
              <a:buAutoNum type="arabicPeriod"/>
            </a:pPr>
            <a:r>
              <a:rPr lang="ru-RU" dirty="0"/>
              <a:t>Основные характеристики бюджетов сельских поселений Кемеровского муниципального района на 2014 год</a:t>
            </a:r>
          </a:p>
          <a:p>
            <a:pPr marL="342900" indent="-342900">
              <a:buAutoNum type="arabicPeriod"/>
            </a:pPr>
            <a:r>
              <a:rPr lang="ru-RU" dirty="0" smtClean="0"/>
              <a:t>Информационные сайты Кемеровского муниципального района</a:t>
            </a:r>
          </a:p>
          <a:p>
            <a:pPr marL="342900" indent="-342900">
              <a:buAutoNum type="arabicPeriod"/>
            </a:pPr>
            <a:r>
              <a:rPr lang="ru-RU" dirty="0"/>
              <a:t>Вопросы и предложения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4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64979"/>
              </p:ext>
            </p:extLst>
          </p:nvPr>
        </p:nvGraphicFramePr>
        <p:xfrm>
          <a:off x="1757547" y="1959429"/>
          <a:ext cx="10187440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91"/>
                <a:gridCol w="3638600"/>
                <a:gridCol w="1425039"/>
                <a:gridCol w="3265714"/>
                <a:gridCol w="1304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Единовременное социальное пособие приемным семьям, взявшим на воспитание детей-сирот и детей, оставшихся без попечения родителей, и семьям, усыновившим детей-сирот и детей, оставшихся без попечения родителей (местный)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10000 рублей единовременная выплата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граждан при всех формах устройства детей, лишенных родительского попечения, в семью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Пособие приемным и опекаемым семьям: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детям до 10 лет;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детям от 10 лет;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детям инвалидам.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Зарплата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приемным семьям: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детям до 18 лет;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3372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детям после 18 лет. 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20000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единовременная выплата приемным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21 081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Меры социальной поддержки отдельной категории приемных матерей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среднем 460 рублей льготы по ЖКУ (30%)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социальным нормативам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19 973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24093" y="1153884"/>
            <a:ext cx="9656227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детей-сирот и детей, оставшихся без попечения родителей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3952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42242"/>
              </p:ext>
            </p:extLst>
          </p:nvPr>
        </p:nvGraphicFramePr>
        <p:xfrm>
          <a:off x="1757547" y="1959429"/>
          <a:ext cx="10187440" cy="4619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91"/>
                <a:gridCol w="3638600"/>
                <a:gridCol w="1425039"/>
                <a:gridCol w="3265714"/>
                <a:gridCol w="1304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Дополнительная мера социальной поддержки семей, имеющих детей (материнский капитал)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130000 рублей (единовременная)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Выплата государственных пособий лицам, не подлежащим обязательному социальному страхованию на случай временной нетрудоспособности и в связи с материнством, и лицам, уволенным в связи с ликвидацией организаций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3349,6 рублей до 1,5 лет за 1 ребенком (в месяц),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6699,2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до 1,5 лет за 2 ребенком (в месяц),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17864,6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за рождение ребенка (единовременное пособие)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31 227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Приобретение продуктов питания детям, страдающим онкологическими заболеваниями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580 рублей в месяц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Ежемесячные денежные выплаты отдельным категориям граждан, воспитывающих детей в возрасте от 1,5 до 7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 рублей ежемесячно на1 ребенка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Компенсация части платы за присмотр и уход, взимаемой с родителей (законных представителей) детей, осваивающих образовательные программы дошкольного образования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среднем 273 рублей на первого ребенка (20% от родительской платы),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на второго ребенка (50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%),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на третьего и последующих детей (70%)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69423" y="1153884"/>
            <a:ext cx="10189029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семей, имеющих детей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10157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38460"/>
              </p:ext>
            </p:extLst>
          </p:nvPr>
        </p:nvGraphicFramePr>
        <p:xfrm>
          <a:off x="1757547" y="1959429"/>
          <a:ext cx="10187440" cy="289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91"/>
                <a:gridCol w="4125488"/>
                <a:gridCol w="1460665"/>
                <a:gridCol w="2743200"/>
                <a:gridCol w="1304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Ежемесячное пособие на ребенка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290 рублей до 660 руб. (в зависимости от категорий граждан)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Выплата единовременного пособия беременной жене военнослужащего, проходящего военную службу по призыву, а также ежемесячного пособия на ребенка военнослужащего, проходящего военную службу по призыву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28290,4 рублей - единовременное пособие;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12124,5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рублей - ежемесячное пособие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Ежемесячная денежная выплата отдельным категориям семей в случае рождения третьего ребенка или последующих детей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6901 рублей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69423" y="1153884"/>
            <a:ext cx="10189029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семей, имеющих детей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13" y="4931884"/>
            <a:ext cx="2873139" cy="17957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199" y="4931884"/>
            <a:ext cx="1851828" cy="1795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59996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98258"/>
              </p:ext>
            </p:extLst>
          </p:nvPr>
        </p:nvGraphicFramePr>
        <p:xfrm>
          <a:off x="1757547" y="1959429"/>
          <a:ext cx="10187440" cy="461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91"/>
                <a:gridCol w="4125488"/>
                <a:gridCol w="1460665"/>
                <a:gridCol w="2743200"/>
                <a:gridCol w="1304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Денежная выплата отдельным категориям граждан (участники ВОВ, ветераны боевых действий, лица, награжденные знаком "Жителю блокадного Ленинграда",  граждане, достигшие возраста 90 лет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375 рублей ЕДВ 1 раз в квартал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Меры социальной поддержки по оплате жилищно-коммунальных услуг отдельных категорий граждан, оказание мер социальной поддержки которым относится к ведению субъекта Российской Федерации (опекунские семьи, ветераны труда, реабилитированные, сельские специалисты, федеральные льготники)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среднем от 460 рублей до 800 рублей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38 483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жильем отдельных категорий граждан, установленных ФЗ от 12 января 1995 года №5-ФЗ "О ветеранах"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социальным нормативам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2 205,8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Меры социальной поддержки отдельных категорий граждан (участники ВОВ, ветераны боевых действий, лица, награжденные знаком "Жителю блокадного Ленинграда")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рублей ЕДВ,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за услуги связи,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1200-2000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текущий ремонт транспортных средств, ГСМ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69423" y="1153884"/>
            <a:ext cx="10189029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отдельных категорий граждан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39094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50401"/>
              </p:ext>
            </p:extLst>
          </p:nvPr>
        </p:nvGraphicFramePr>
        <p:xfrm>
          <a:off x="1757547" y="1959429"/>
          <a:ext cx="10187440" cy="439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91"/>
                <a:gridCol w="4125488"/>
                <a:gridCol w="1460665"/>
                <a:gridCol w="2743200"/>
                <a:gridCol w="1304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Оплата жилищно-коммунальных услуг отдельным категориям граждан (инвалиды, участники ВОВ, чернобыльцы)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размер от 280 рублей до 500 рублей (50% от начисленных сумм для оплаты ЖКУ)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Выплаты инвалидам компенсаций страховых премий по договорам обязательного страхования гражданской ответственности владельцев транспортных средств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размер от 900 рублей до 1400 рублей (50% от суммы страховки)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мер социальной поддержки ветеранов труда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 рублей ЕДВ и 120 рублей за услуги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5 877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мер социальной поддержки ветеранов Великой Отечественной войны, проработавших в тылу в период с 22 июня 1941 года по 9 мая 1945 года не менее шести месяцев, исключая период работы на временно оккупированных территориях СССР, либо награжденных орденами и медалями СССР за самоотверженный труд в период Великой Отечественной войны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 рублей ЕДВ ежемесячно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69423" y="1153884"/>
            <a:ext cx="10189029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отдельных категорий граждан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928305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39163"/>
              </p:ext>
            </p:extLst>
          </p:nvPr>
        </p:nvGraphicFramePr>
        <p:xfrm>
          <a:off x="1757547" y="1959429"/>
          <a:ext cx="10187440" cy="4786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91"/>
                <a:gridCol w="4125488"/>
                <a:gridCol w="1460665"/>
                <a:gridCol w="2743200"/>
                <a:gridCol w="1304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мер социальной поддержки реабилитированных лиц и лиц, признанных пострадавшими от политических репрессий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733 рублей ЕДВ и оплата за проезд по России (100%) в среднем размер от 1000 рублей до 16000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Меры социальной поддержки инвалидов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 за установку телефона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Меры социальной поддержки отдельных категорий работников культуры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 рублей на 1 человека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работников образовательных организаций и реализация мероприятий по привлечению молодых специалистов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Обучающимся отличникам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учебы: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 2-4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класса; 1500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5-9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класса; 2000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10-11 класса 1 раз в полугодие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ежегодной денежной выплаты лицам, награжденным нагрудным знаком «Почетный донор России»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11728 рублей  1 раз в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граждан, достигших возраста 70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рублей за услуги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Назначение и выплата пенсий Кемеровской области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размер от 750 рублей - 30000 рублей (в зависимости от категорий граждан)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15 145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69423" y="1153884"/>
            <a:ext cx="10189029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отдельных категорий граждан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79599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74902"/>
              </p:ext>
            </p:extLst>
          </p:nvPr>
        </p:nvGraphicFramePr>
        <p:xfrm>
          <a:off x="1757547" y="1959429"/>
          <a:ext cx="10187440" cy="483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91"/>
                <a:gridCol w="4446122"/>
                <a:gridCol w="1413163"/>
                <a:gridCol w="2470068"/>
                <a:gridCol w="1304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выплата гражданам, один из родителей которых погиб (пропал без вести) при участии в боевых действиях в период ВОВ, войны с Японией или умер вследствие ранения, увечья или заболевания, полученного в связи с пребыванием на фронте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рублей ежемесячно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выплата гражданам, уволенным с военной службы и имеющим группу инвалидности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 рублей ежемесячно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компенсации педагогическим работникам образовательных учреждений Кемеровского муниципального района части стоимости путевки в санаторий, санаторий-профилакторий, профилакторий, дом отдыха, пансионат, лечебно-оздоровительный комплекс, оздоровительный центр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4500 рублей единовременная выплата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Выплата социального пособия на погребение и возмещение расходов по гарантированному перечню услуг по погребению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6502,8 рублей единовременная выплата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Осуществление мер социальной поддержки граждан, имеющих почетное звание "Почетный гражданин Кемеровского района"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рублей ежемесячно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69423" y="1153884"/>
            <a:ext cx="10189029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отдельных категорий граждан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062359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98058"/>
              </p:ext>
            </p:extLst>
          </p:nvPr>
        </p:nvGraphicFramePr>
        <p:xfrm>
          <a:off x="1757547" y="1959429"/>
          <a:ext cx="10187440" cy="476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91"/>
                <a:gridCol w="4517374"/>
                <a:gridCol w="1401288"/>
                <a:gridCol w="2410691"/>
                <a:gridCol w="1304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физических лиц в развитии личного подсобного хозяйства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рублей за 1 корову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Улучшение жилищных условий граждан, проживающих в сельской местности, в том числе молодых семей и молодых специалистов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социальным нормативам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Материальная помощь в заготовке кормов, целях стимулирования производства животноводческой продукции (пенсионерам)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 рублей единовременная выплата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Материальная помощь на возмещение затрат на выпас скота, в целях стимулирования производства животноводческой продукции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1400 рублей единовременная выплата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Поддержка работы молодых специалистов на территории Кемеровского муниципального района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Единовременная выплата: 5000 рублей (профессиональное образование), 10000 рублей (высшее образование)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Оказание материальной помощи гражданам, пострадавшим от радиационного воздействия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рублей 1 раз в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Оказание материальной помощи гражданам, семьям, оказавшимся в трудной жизненной ситуации, не имеющим денежных средств на ее исправление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рублей 1 раз в год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69423" y="1153884"/>
            <a:ext cx="10189029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отдельных категорий граждан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582428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5461" y="178130"/>
            <a:ext cx="8915399" cy="16150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Основные характеристики бюджетов сельских поселений Кемеровского муниципального района на 2014 год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69731"/>
              </p:ext>
            </p:extLst>
          </p:nvPr>
        </p:nvGraphicFramePr>
        <p:xfrm>
          <a:off x="2317008" y="2251583"/>
          <a:ext cx="8917052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8167"/>
                <a:gridCol w="1638795"/>
                <a:gridCol w="1662545"/>
                <a:gridCol w="15675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сельского поселения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Дефицит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Арсентьевское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32 936,9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32 936,9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Береговое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29 873,4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29 873,4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Березовское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32 725,5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32 725,5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Елыкаевское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45 984,2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45 984,2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Звездное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Суховское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53 203,3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53 203,3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Щегловское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202 628,8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202 628,8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Ягуновское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20 515,2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20 515,2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Ясногорское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87 667,4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87 667,4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536 670,7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536 670,7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43945" y="1888176"/>
            <a:ext cx="1282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рублей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637792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7493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Информационные сайты Кемеровского муниципального района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32254" y="1634940"/>
            <a:ext cx="9072357" cy="209613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Администрация Кемеровского муниципального района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www.akmrko.ru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Совет народных депутатов Кемеровского района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snd-kmr.ru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Портал земельно-имущественных услуг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zemkemr.ru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8" y="3731070"/>
            <a:ext cx="214312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495" y="5117649"/>
            <a:ext cx="1892135" cy="1419101"/>
          </a:xfrm>
          <a:prstGeom prst="rect">
            <a:avLst/>
          </a:prstGeom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4732343" y="4124780"/>
            <a:ext cx="7707086" cy="641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Управление образования </a:t>
            </a:r>
            <a:r>
              <a:rPr lang="en-US" sz="2000" dirty="0" smtClean="0">
                <a:hlinkClick r:id="rId7"/>
              </a:rPr>
              <a:t>http://kemobr.ru</a:t>
            </a:r>
            <a:endParaRPr lang="ru-RU" sz="2000" dirty="0"/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432254" y="5407911"/>
            <a:ext cx="7707086" cy="8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Управление социальной защиты населения </a:t>
            </a:r>
            <a:r>
              <a:rPr lang="en-US" sz="2000" dirty="0" smtClean="0">
                <a:hlinkClick r:id="rId8"/>
              </a:rPr>
              <a:t>http://www.akmrko.ru/administraciya/soc/soc-szso.php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15630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9424" y="296883"/>
            <a:ext cx="10331533" cy="90252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Основные социально значимые показатели 2013 года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42095"/>
              </p:ext>
            </p:extLst>
          </p:nvPr>
        </p:nvGraphicFramePr>
        <p:xfrm>
          <a:off x="1781298" y="1277807"/>
          <a:ext cx="10117777" cy="5164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83"/>
                <a:gridCol w="6038944"/>
                <a:gridCol w="1049768"/>
                <a:gridCol w="1200050"/>
                <a:gridCol w="143153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 измерений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Кемеровский район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Новокузнецкий район</a:t>
                      </a:r>
                    </a:p>
                  </a:txBody>
                  <a:tcPr marL="47625" marR="47625" marT="0" marB="0" anchor="ctr"/>
                </a:tc>
              </a:tr>
              <a:tr h="272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доходов местного бюджета в расчете на 1 жителя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47625" marR="47625" marT="0" marB="0" anchor="ctr"/>
                </a:tc>
              </a:tr>
              <a:tr h="281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расходов местного бюджета в расчете на 1 жителя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расходов местного бюджета на жилищно-коммунальное хозяйство в расчете на 1 жителя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47625" marR="47625" marT="0" marB="0" anchor="ctr"/>
                </a:tc>
              </a:tr>
              <a:tr h="318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расходов местного бюджета на образование в расчете на 1 жителя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47625" marR="47625" marT="0" marB="0" anchor="ctr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расходов местного бюджета на здравоохранение в расчете на 1 жителя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</a:tr>
              <a:tr h="534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расходов местного бюджета на культуру и кинематографию в расчете на 1 жителя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расходов местного бюджета на социальную политику в расчете на 1 жителя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расходов местного бюджета на физическую культуру и спорт в расчете на 1 жителя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расходов местного бюджета на содержание органов местного самоуправления в расчете на 1 единицу штатной численности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330,8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273,1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предпринимательства, которым оказана государственная поддержка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протяженности автомобильных дорог общего пользования местного значения, не отвечающих нормативным требованиям, в общей протяженности автомобильных дорог общего пользования местного значения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47625" marR="47625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0306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0356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Вопросы и предложения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94209" y="1648909"/>
            <a:ext cx="8915399" cy="1783060"/>
          </a:xfrm>
        </p:spPr>
        <p:txBody>
          <a:bodyPr/>
          <a:lstStyle/>
          <a:p>
            <a:r>
              <a:rPr lang="ru-RU" dirty="0" smtClean="0"/>
              <a:t>С целью улучшения информации, размещаемой в бюджете для граждан, вопросы </a:t>
            </a:r>
            <a:r>
              <a:rPr lang="ru-RU" dirty="0"/>
              <a:t>и предложения </a:t>
            </a:r>
            <a:r>
              <a:rPr lang="ru-RU" dirty="0" smtClean="0"/>
              <a:t>Вы можете направлять в администрацию Кемеровского муниципального района по адресу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feedback.akmrko.ru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610" y="3667714"/>
            <a:ext cx="4060970" cy="14095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648" y="2624446"/>
            <a:ext cx="2068960" cy="34226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90687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30427"/>
              </p:ext>
            </p:extLst>
          </p:nvPr>
        </p:nvGraphicFramePr>
        <p:xfrm>
          <a:off x="1757548" y="1467812"/>
          <a:ext cx="10153402" cy="502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83"/>
                <a:gridCol w="6037543"/>
                <a:gridCol w="1076129"/>
                <a:gridCol w="1204275"/>
                <a:gridCol w="14365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 измерений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Кемеровский район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Новокузнецкий район</a:t>
                      </a:r>
                    </a:p>
                  </a:txBody>
                  <a:tcPr marL="47625" marR="47625" marT="0" marB="0" anchor="ctr"/>
                </a:tc>
              </a:tr>
              <a:tr h="344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муниципального района,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общей численности населения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муниципального района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47625" marR="47625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 в возрасте 1 - 6 лет, состоящих на учете для определения в муниципальные дошкольные образовательные учреждения, в общей численности детей в возрасте 1 - 6 лет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47625" marR="47625" marT="0" marB="0" anchor="ctr"/>
                </a:tc>
              </a:tr>
              <a:tr h="318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 муниципальных общеобразовательных учреждений, сдавших единый государственный экзамен по русскому языку и математике, в общей численности выпускников муниципальных общеобразовательных учреждений, сдававших единый государственный экзамен по данным предметам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25" marR="47625" marT="0" marB="0" anchor="ctr"/>
                </a:tc>
              </a:tr>
              <a:tr h="125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в среднем на одного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жителя, всего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кв. м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в среднем на одного жителя, введенная в действие за один год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кв. 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</a:tr>
              <a:tr h="435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Удовлетворенность населения деятельностью органов местного самоуправления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муниципального района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от числа опрошенных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работников муниципальных дошкольных образовательных учреждений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23 201,01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15 042,0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69424" y="296883"/>
            <a:ext cx="10331533" cy="90252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Основные социально значимые показатели 2013 года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8318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8138"/>
              </p:ext>
            </p:extLst>
          </p:nvPr>
        </p:nvGraphicFramePr>
        <p:xfrm>
          <a:off x="1757548" y="1467812"/>
          <a:ext cx="10153402" cy="5022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83"/>
                <a:gridCol w="6037543"/>
                <a:gridCol w="1076129"/>
                <a:gridCol w="1204275"/>
                <a:gridCol w="14365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 измерений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Кемеровский район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Новокузнецкий район</a:t>
                      </a:r>
                    </a:p>
                  </a:txBody>
                  <a:tcPr marL="47625" marR="47625" marT="0" marB="0" anchor="ctr"/>
                </a:tc>
              </a:tr>
              <a:tr h="344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работников муниципальных учреждений культуры и искусства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14 659,0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13 791,1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работников муниципальных общеобразовательных учреждений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23 261,91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24 680,0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</a:tr>
              <a:tr h="125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 в возрасте 1 - 6 лет, получающих дошкольную образовательную услугу и (или) услугу по их содержанию в муниципальных образовательных учреждениях, в общей численности детей в возрасте 1 - 6 лет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47625" marR="47625" marT="0" marB="0" anchor="ctr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муниципальных дошкольных образовательных учреждений, здания которых находятся в аварийном состоянии или требуют капитального ремонта, в общем числе муниципальных дошкольных образовательных учреждений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</a:tr>
              <a:tr h="435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 муниципальных общеобразовательных учреждений, не получивших аттестат о среднем (полном) образовании, в общей численности выпускников муниципальных общеобразовательных учреждений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муниципальных общеобразовательных учреждений, здания которых находятся в аварийном состоянии или требуют капитального ремонта, в общем количестве муниципальных общеобразовательных учреждений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бюджета муниципального образования на общее образование в расчете на 1 обучающегося в муниципальных общеобразовательных учреждениях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47625" marR="47625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769424" y="296883"/>
            <a:ext cx="10331533" cy="90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Основные социально значимые показатели 2013 года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8020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982373"/>
              </p:ext>
            </p:extLst>
          </p:nvPr>
        </p:nvGraphicFramePr>
        <p:xfrm>
          <a:off x="1757548" y="1467812"/>
          <a:ext cx="10153402" cy="5022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83"/>
                <a:gridCol w="6037543"/>
                <a:gridCol w="1076129"/>
                <a:gridCol w="1204275"/>
                <a:gridCol w="14365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Единица измерений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Кемеровский район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Новокузнецкий район</a:t>
                      </a:r>
                    </a:p>
                  </a:txBody>
                  <a:tcPr marL="47625" marR="47625" marT="0" marB="0" anchor="ctr"/>
                </a:tc>
              </a:tr>
              <a:tr h="344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 в возрасте 5 - 18 лет, получающих услуги по дополнительному образованию в организациях различной организационно- правовой формы и формы собственности, в общей численности детей этой возрастной группы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47625" marR="47625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муниципальных учреждений культуры, здания которых находятся в аварийном состоянии или требуют капитального ремонта, в общем количестве муниципальных учреждений культуры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</a:tr>
              <a:tr h="125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объектов культурного наследия, находящихся в муниципальной собственности и требующих консервации или реставрации, в общем количестве объектов культурного наследия, находящихся в муниципальной собственности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</a:tr>
              <a:tr h="332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населения, систематически занимающегося физической культурой и спортом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47625" marR="47625" marT="0" marB="0" anchor="ctr"/>
                </a:tc>
              </a:tr>
              <a:tr h="435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бюджета муниципального образования на содержание работников органов местного самоуправления в расчете на одного жителя муниципального образования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1 557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не завершенного в установленные сроки строительства, осуществляемого за счет средств бюджета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муниципального района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69424" y="296883"/>
            <a:ext cx="10331533" cy="90252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Основные социально значимые показатели 2013 года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123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69424" y="296883"/>
            <a:ext cx="10331533" cy="11436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Среднемесячная номинальная начисленная заработная плата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603335"/>
              </p:ext>
            </p:extLst>
          </p:nvPr>
        </p:nvGraphicFramePr>
        <p:xfrm>
          <a:off x="1769424" y="1440493"/>
          <a:ext cx="10226060" cy="485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355"/>
                <a:gridCol w="3104147"/>
                <a:gridCol w="1275348"/>
                <a:gridCol w="1299410"/>
                <a:gridCol w="1359569"/>
                <a:gridCol w="1360372"/>
                <a:gridCol w="689313"/>
                <a:gridCol w="705546"/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2013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2014 год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2015 </a:t>
                      </a:r>
                      <a:r>
                        <a:rPr lang="ru-RU" sz="1400" u="none" strike="noStrike" dirty="0" smtClean="0">
                          <a:effectLst/>
                        </a:rPr>
                        <a:t>год*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2016 </a:t>
                      </a:r>
                      <a:r>
                        <a:rPr lang="ru-RU" sz="1400" u="none" strike="noStrike" dirty="0" smtClean="0">
                          <a:effectLst/>
                        </a:rPr>
                        <a:t>год*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F1E7E7"/>
                          </a:solidFill>
                          <a:effectLst/>
                        </a:rPr>
                        <a:t>Кемеровская область</a:t>
                      </a:r>
                      <a:endParaRPr lang="ru-RU" sz="1400" b="0" i="0" u="none" strike="noStrike" dirty="0">
                        <a:solidFill>
                          <a:srgbClr val="F1E7E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1E7E7"/>
                          </a:solidFill>
                          <a:effectLst/>
                        </a:rPr>
                        <a:t>Кемеровский район</a:t>
                      </a:r>
                      <a:endParaRPr lang="ru-RU" sz="1400" b="1" i="0" u="none" strike="noStrike" dirty="0">
                        <a:solidFill>
                          <a:srgbClr val="F1E7E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F1E7E7"/>
                          </a:solidFill>
                          <a:effectLst/>
                        </a:rPr>
                        <a:t>Кемеровская область</a:t>
                      </a:r>
                      <a:endParaRPr lang="ru-RU" sz="1400" b="0" i="0" u="none" strike="noStrike" dirty="0">
                        <a:solidFill>
                          <a:srgbClr val="F1E7E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1E7E7"/>
                          </a:solidFill>
                          <a:effectLst/>
                        </a:rPr>
                        <a:t>Кемеровский район</a:t>
                      </a:r>
                      <a:endParaRPr lang="ru-RU" sz="1400" b="1" i="0" u="none" strike="noStrike" dirty="0">
                        <a:solidFill>
                          <a:srgbClr val="F1E7E7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Педагогические работники общеобразовательных учреждений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24 934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23 262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26 509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24 423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25 237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28 007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Педагогические работники  учреждений дополнительного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19 116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18 876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21 362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18 902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25 853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30 379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Педагогические работники  дошкольных образовательных учреждений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23 029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23 201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23 875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23 300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25 554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27 649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22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Работники культуры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14 373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14 659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15 603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14 984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22 719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27 941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Работники здравоохранения , 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х</a:t>
                      </a: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r>
                        <a:rPr lang="ru-RU" sz="1400" b="1" u="none" strike="noStrike" dirty="0" smtClean="0">
                          <a:effectLst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</a:rPr>
                        <a:t>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х</a:t>
                      </a:r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</a:rPr>
                        <a:t>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r>
                        <a:rPr lang="ru-RU" sz="1400" u="none" strike="noStrike" smtClean="0">
                          <a:effectLst/>
                        </a:rPr>
                        <a:t>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2762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врачи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38 558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37 983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37 272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37 267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38 701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48 415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средний медицинский персонал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19 899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20 111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20 117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20 927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22 401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26 179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младший медицинский персонал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12 136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12 868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12 766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13 252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14 802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21 386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45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Социальные работники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12 396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12 612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14 435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smtClean="0">
                          <a:effectLst/>
                        </a:rPr>
                        <a:t>16 229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21 992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28 147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286766" y="1163494"/>
            <a:ext cx="814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рублей</a:t>
            </a:r>
            <a:endParaRPr lang="ru-RU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769424" y="6460958"/>
            <a:ext cx="74467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* -  </a:t>
            </a:r>
            <a:r>
              <a:rPr lang="ru-RU" sz="1100" dirty="0"/>
              <a:t>целевые показатели по Кемеровскому </a:t>
            </a:r>
            <a:r>
              <a:rPr lang="ru-RU" sz="1100" dirty="0" smtClean="0"/>
              <a:t>району</a:t>
            </a:r>
          </a:p>
          <a:p>
            <a:r>
              <a:rPr lang="ru-RU" sz="1100" dirty="0" smtClean="0"/>
              <a:t> в графе Кемеровская область указано среднеобластное  значение 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  <p:cxnSp>
        <p:nvCxnSpPr>
          <p:cNvPr id="8" name="Прямая соединительная линия 7"/>
          <p:cNvCxnSpPr>
            <a:stCxn id="2" idx="1"/>
          </p:cNvCxnSpPr>
          <p:nvPr/>
        </p:nvCxnSpPr>
        <p:spPr>
          <a:xfrm flipV="1">
            <a:off x="1769424" y="6676373"/>
            <a:ext cx="5144943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1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898601"/>
              </p:ext>
            </p:extLst>
          </p:nvPr>
        </p:nvGraphicFramePr>
        <p:xfrm>
          <a:off x="1745673" y="1826819"/>
          <a:ext cx="10260279" cy="2884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39"/>
                <a:gridCol w="2410691"/>
                <a:gridCol w="1448789"/>
                <a:gridCol w="4560125"/>
                <a:gridCol w="13300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Меры социальной поддержки многодетных семей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рублей ежемесячно ЕДВ,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 рублей до 1000 рублей ежеквартально ЕДВ на продуктовые наборы,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среднем от 460 рублей до 800 рублей льготы по ЖКУ (30%),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ЕДВ на хлеб,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питание в день на ребенка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Меры социальной поддержки отдельных категорий многодетных матерей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среднем от 460 рублей до 800 рублей льготы по ЖКУ (50%), 120 рублей за услуги связи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124093" y="1082632"/>
            <a:ext cx="9656227" cy="7441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многодетных семей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507" y="4952010"/>
            <a:ext cx="2260237" cy="179563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"/>
          <a:stretch/>
        </p:blipFill>
        <p:spPr>
          <a:xfrm>
            <a:off x="8669377" y="4952010"/>
            <a:ext cx="2740530" cy="17956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520" y="4952010"/>
            <a:ext cx="2669080" cy="17849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1034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2617"/>
              </p:ext>
            </p:extLst>
          </p:nvPr>
        </p:nvGraphicFramePr>
        <p:xfrm>
          <a:off x="1721923" y="1836713"/>
          <a:ext cx="10295906" cy="312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264"/>
                <a:gridCol w="4120738"/>
                <a:gridCol w="1425039"/>
                <a:gridCol w="2802576"/>
                <a:gridCol w="1401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гражданам субсидий на оплату жилого помещения и коммунальных услуг (граждане, у которых доход до 2-х прожиточных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размер 1550 рублей - 1700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9 872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социальная помощь малоимущим семьям и малоимущим одиноко проживающим гражданам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рублей - 2200 рублей 1 раз в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Доставка благотворительного угля малоимущим гражданам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среднем стоимость доставки 4000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24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Акция "Каравай"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кг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муки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семью 1 раз в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Акция "Собери ребенка в школу" к 1 сентября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Школьный портфель с канцтоварами на 1 обучающегося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24093" y="1082632"/>
            <a:ext cx="9656227" cy="7441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малоимущих семей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707" y="5106390"/>
            <a:ext cx="2190997" cy="164324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38" y="5106390"/>
            <a:ext cx="2463669" cy="164324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508" y="5106391"/>
            <a:ext cx="2463669" cy="16432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60083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89527"/>
              </p:ext>
            </p:extLst>
          </p:nvPr>
        </p:nvGraphicFramePr>
        <p:xfrm>
          <a:off x="1757547" y="1959429"/>
          <a:ext cx="10187442" cy="483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40"/>
                <a:gridCol w="4952010"/>
                <a:gridCol w="1472541"/>
                <a:gridCol w="1888176"/>
                <a:gridCol w="13640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Меры социальной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получателей, человек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 поддержки</a:t>
                      </a:r>
                      <a:endParaRPr lang="ru-RU" sz="1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2014 год, тыс. рублей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0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Бесплатное обеспечение лекарственными препаратами  детей-сирот и детей, оставшихся без попечения родителей в возрасте до 6 лет, находящихся под опекой, в приемной семье, по рецептам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врачей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Бесплатно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выдаются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лекарственные препараты по установленному перечню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детей-сирот и детей, оставшихся без попечения родителей, одеждой, обувью, единовременным денежным пособием при выпуске из общеобразовательных организаций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9000 рублей на 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выпускника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(8000 рублей - одежда, обувь;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- пособие)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бесплатного проезда на городском, пригородном, в сельской местности на внутрирайонном транспорте детям-сиротам и детям, оставшимся без попечения родителей, обучающимся в общеобразовательных организациях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рублей школьник, 200 рублей студент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зачисления денежных средств для детей-сирот и детей, оставшихся без попечения родителей, на специальные накопительные банковские счета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рублей ежемесячно на ребенка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24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Выплата единовременного пособия при всех формах устройства детей, лишенных родительского попечения, в семью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17864,59 рублей единовременная выплата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94508" y="229589"/>
            <a:ext cx="8915399" cy="74418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Меры социальной поддержки</a:t>
            </a:r>
            <a:endParaRPr lang="ru-RU" sz="32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24093" y="1153884"/>
            <a:ext cx="9656227" cy="80554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Меры социальной поддержки детей-сирот и детей, оставшихся без попечения родителей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95" y="258617"/>
            <a:ext cx="1504729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Дополнительная </a:t>
            </a:r>
            <a:r>
              <a:rPr lang="ru-RU" sz="1100" dirty="0" smtClean="0"/>
              <a:t>информация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345327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2921</TotalTime>
  <Words>3196</Words>
  <Application>Microsoft Office PowerPoint</Application>
  <PresentationFormat>Широкоэкранный</PresentationFormat>
  <Paragraphs>720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Дополнительная информация</vt:lpstr>
      <vt:lpstr>Основные социально значимые показатели 2013 года</vt:lpstr>
      <vt:lpstr>Основные социально значимые показатели 2013 года</vt:lpstr>
      <vt:lpstr>Презентация PowerPoint</vt:lpstr>
      <vt:lpstr>Основные социально значимые показатели 2013 года</vt:lpstr>
      <vt:lpstr>Среднемесячная номинальная начисленная заработная плата</vt:lpstr>
      <vt:lpstr>Меры социальной поддержки</vt:lpstr>
      <vt:lpstr>Меры социальной поддержки</vt:lpstr>
      <vt:lpstr>Меры социальной поддержки</vt:lpstr>
      <vt:lpstr>Меры социальной поддержки</vt:lpstr>
      <vt:lpstr>Меры социальной поддержки</vt:lpstr>
      <vt:lpstr>Меры социальной поддержки</vt:lpstr>
      <vt:lpstr>Меры социальной поддержки</vt:lpstr>
      <vt:lpstr>Меры социальной поддержки</vt:lpstr>
      <vt:lpstr>Меры социальной поддержки</vt:lpstr>
      <vt:lpstr>Меры социальной поддержки</vt:lpstr>
      <vt:lpstr>Меры социальной поддержки</vt:lpstr>
      <vt:lpstr>Основные характеристики бюджетов сельских поселений Кемеровского муниципального района на 2014 год</vt:lpstr>
      <vt:lpstr>Информационные сайты Кемеровского муниципального района</vt:lpstr>
      <vt:lpstr>Вопросы и предложения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Svetlana Ishkova</cp:lastModifiedBy>
  <cp:revision>1084</cp:revision>
  <cp:lastPrinted>2014-08-26T07:14:39Z</cp:lastPrinted>
  <dcterms:created xsi:type="dcterms:W3CDTF">2014-07-28T07:22:52Z</dcterms:created>
  <dcterms:modified xsi:type="dcterms:W3CDTF">2015-03-17T07:44:00Z</dcterms:modified>
</cp:coreProperties>
</file>