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34"/>
  </p:notesMasterIdLst>
  <p:handoutMasterIdLst>
    <p:handoutMasterId r:id="rId35"/>
  </p:handoutMasterIdLst>
  <p:sldIdLst>
    <p:sldId id="258" r:id="rId2"/>
    <p:sldId id="285" r:id="rId3"/>
    <p:sldId id="286" r:id="rId4"/>
    <p:sldId id="336" r:id="rId5"/>
    <p:sldId id="287" r:id="rId6"/>
    <p:sldId id="294" r:id="rId7"/>
    <p:sldId id="296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95" r:id="rId18"/>
    <p:sldId id="297" r:id="rId19"/>
    <p:sldId id="298" r:id="rId20"/>
    <p:sldId id="299" r:id="rId21"/>
    <p:sldId id="300" r:id="rId22"/>
    <p:sldId id="301" r:id="rId23"/>
    <p:sldId id="302" r:id="rId24"/>
    <p:sldId id="322" r:id="rId25"/>
    <p:sldId id="335" r:id="rId26"/>
    <p:sldId id="338" r:id="rId27"/>
    <p:sldId id="340" r:id="rId28"/>
    <p:sldId id="341" r:id="rId29"/>
    <p:sldId id="344" r:id="rId30"/>
    <p:sldId id="345" r:id="rId31"/>
    <p:sldId id="313" r:id="rId32"/>
    <p:sldId id="303" r:id="rId33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749023195594099E-2"/>
          <c:y val="0.18791109199754125"/>
          <c:w val="0.79973134858736949"/>
          <c:h val="0.754103461734341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26B-46E1-90A3-92E948ABCD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26B-46E1-90A3-92E948ABCD7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26B-46E1-90A3-92E948ABCD72}"/>
              </c:ext>
            </c:extLst>
          </c:dPt>
          <c:dLbls>
            <c:dLbl>
              <c:idx val="0"/>
              <c:layout>
                <c:manualLayout>
                  <c:x val="1.8817205296821054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26B-46E1-90A3-92E948ABCD72}"/>
                </c:ext>
              </c:extLst>
            </c:dLbl>
            <c:dLbl>
              <c:idx val="1"/>
              <c:layout>
                <c:manualLayout>
                  <c:x val="1.1328964892400116E-2"/>
                  <c:y val="-1.256526683218080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6B-46E1-90A3-92E948ABCD72}"/>
                </c:ext>
              </c:extLst>
            </c:dLbl>
            <c:dLbl>
              <c:idx val="2"/>
              <c:layout>
                <c:manualLayout>
                  <c:x val="-9.4407297399601228E-3"/>
                  <c:y val="1.25654317306956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>
                        <a:solidFill>
                          <a:schemeClr val="accent4"/>
                        </a:solidFill>
                      </a:rPr>
                      <a:t>Безвозмездные поступления</a:t>
                    </a:r>
                    <a:r>
                      <a:rPr lang="ru-RU" baseline="0">
                        <a:solidFill>
                          <a:schemeClr val="accent4"/>
                        </a:solidFill>
                      </a:rPr>
                      <a:t>
</a:t>
                    </a:r>
                    <a:r>
                      <a:rPr lang="ru-RU" baseline="0" smtClean="0">
                        <a:solidFill>
                          <a:schemeClr val="accent4"/>
                        </a:solidFill>
                      </a:rPr>
                      <a:t>50,0%</a:t>
                    </a:r>
                    <a:endParaRPr lang="ru-RU" baseline="0" dirty="0">
                      <a:solidFill>
                        <a:schemeClr val="accent4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847908794993606"/>
                      <c:h val="0.217442107429403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26B-46E1-90A3-92E948ABCD7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231189</c:v>
                </c:pt>
                <c:pt idx="1">
                  <c:v>504204</c:v>
                </c:pt>
                <c:pt idx="2">
                  <c:v>735393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26B-46E1-90A3-92E948ABCD72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46398060306289E-2"/>
          <c:y val="9.2775686100234692E-2"/>
          <c:w val="0.93399703838706005"/>
          <c:h val="0.907224313899765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</c:v>
                </c:pt>
              </c:strCache>
            </c:strRef>
          </c:tx>
          <c:dPt>
            <c:idx val="0"/>
            <c:bubble3D val="0"/>
            <c:explosion val="44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7D-4759-BEB0-AC133C8EF1E7}"/>
              </c:ext>
            </c:extLst>
          </c:dPt>
          <c:dPt>
            <c:idx val="1"/>
            <c:bubble3D val="0"/>
            <c:explosion val="2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7D-4759-BEB0-AC133C8EF1E7}"/>
              </c:ext>
            </c:extLst>
          </c:dPt>
          <c:dPt>
            <c:idx val="2"/>
            <c:bubble3D val="0"/>
            <c:explosion val="28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B7D-4759-BEB0-AC133C8EF1E7}"/>
              </c:ext>
            </c:extLst>
          </c:dPt>
          <c:dPt>
            <c:idx val="3"/>
            <c:bubble3D val="0"/>
            <c:explosion val="1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B7D-4759-BEB0-AC133C8EF1E7}"/>
              </c:ext>
            </c:extLst>
          </c:dPt>
          <c:dLbls>
            <c:dLbl>
              <c:idx val="0"/>
              <c:layout>
                <c:manualLayout>
                  <c:x val="-0.17037622247896775"/>
                  <c:y val="-0.3122368005212424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018225310399819"/>
                      <c:h val="0.160486725937913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B7D-4759-BEB0-AC133C8EF1E7}"/>
                </c:ext>
              </c:extLst>
            </c:dLbl>
            <c:dLbl>
              <c:idx val="1"/>
              <c:layout>
                <c:manualLayout>
                  <c:x val="-0.1087364327209413"/>
                  <c:y val="0.1266877521337028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77553577530796"/>
                      <c:h val="0.237575125552292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B7D-4759-BEB0-AC133C8EF1E7}"/>
                </c:ext>
              </c:extLst>
            </c:dLbl>
            <c:dLbl>
              <c:idx val="2"/>
              <c:layout>
                <c:manualLayout>
                  <c:x val="0.13891960277923748"/>
                  <c:y val="-2.243183019791435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8153564512717033"/>
                      <c:h val="0.145917968075679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B7D-4759-BEB0-AC133C8EF1E7}"/>
                </c:ext>
              </c:extLst>
            </c:dLbl>
            <c:dLbl>
              <c:idx val="3"/>
              <c:layout>
                <c:manualLayout>
                  <c:x val="0.26878443688672643"/>
                  <c:y val="7.42438312725907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B7D-4759-BEB0-AC133C8EF1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Государственная пошлина</c:v>
                </c:pt>
                <c:pt idx="2">
                  <c:v>Единый налог на вмененный доход</c:v>
                </c:pt>
                <c:pt idx="3">
                  <c:v>Прочие 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211424</c:v>
                </c:pt>
                <c:pt idx="1">
                  <c:v>9500</c:v>
                </c:pt>
                <c:pt idx="2">
                  <c:v>5900</c:v>
                </c:pt>
                <c:pt idx="3">
                  <c:v>4365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B7D-4759-BEB0-AC133C8EF1E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</a:t>
            </a:r>
          </a:p>
        </c:rich>
      </c:tx>
      <c:layout>
        <c:manualLayout>
          <c:xMode val="edge"/>
          <c:yMode val="edge"/>
          <c:x val="0.33538461538461628"/>
          <c:y val="9.7455341281699019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06588659058881"/>
          <c:y val="0.20866827854972314"/>
          <c:w val="0.81398176487299156"/>
          <c:h val="0.705386436540531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506466984343087E-2"/>
                  <c:y val="-0.37406684931298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ADA-4440-AC58-B2EBC35FDB24}"/>
                </c:ext>
              </c:extLst>
            </c:dLbl>
            <c:dLbl>
              <c:idx val="1"/>
              <c:layout>
                <c:manualLayout>
                  <c:x val="2.4506466984343087E-2"/>
                  <c:y val="-0.31185047371416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DA-4440-AC58-B2EBC35FDB24}"/>
                </c:ext>
              </c:extLst>
            </c:dLbl>
            <c:dLbl>
              <c:idx val="2"/>
              <c:layout>
                <c:manualLayout>
                  <c:x val="1.3614703880190602E-2"/>
                  <c:y val="-0.32484467862587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DA-4440-AC58-B2EBC35FDB24}"/>
                </c:ext>
              </c:extLst>
            </c:dLbl>
            <c:dLbl>
              <c:idx val="3"/>
              <c:layout>
                <c:manualLayout>
                  <c:x val="2.1783526208304971E-2"/>
                  <c:y val="-0.339295844788289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DA-4440-AC58-B2EBC35FDB2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240737.3</c:v>
                </c:pt>
                <c:pt idx="1">
                  <c:v>231189</c:v>
                </c:pt>
                <c:pt idx="2">
                  <c:v>243900</c:v>
                </c:pt>
                <c:pt idx="3">
                  <c:v>256902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ADA-4440-AC58-B2EBC35FD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275904"/>
        <c:axId val="55277440"/>
        <c:axId val="0"/>
      </c:bar3DChart>
      <c:catAx>
        <c:axId val="5527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277440"/>
        <c:crosses val="autoZero"/>
        <c:auto val="1"/>
        <c:lblAlgn val="ctr"/>
        <c:lblOffset val="100"/>
        <c:noMultiLvlLbl val="0"/>
      </c:catAx>
      <c:valAx>
        <c:axId val="5527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27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774385774370123"/>
          <c:y val="0.17473068198007649"/>
          <c:w val="0.84062500000000073"/>
          <c:h val="0.823437756924350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88-4DDB-8705-6BA3FE38BA93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88-4DDB-8705-6BA3FE38BA93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488-4DDB-8705-6BA3FE38BA93}"/>
              </c:ext>
            </c:extLst>
          </c:dPt>
          <c:dPt>
            <c:idx val="3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488-4DDB-8705-6BA3FE38BA93}"/>
              </c:ext>
            </c:extLst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488-4DDB-8705-6BA3FE38BA93}"/>
              </c:ext>
            </c:extLst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488-4DDB-8705-6BA3FE38BA93}"/>
              </c:ext>
            </c:extLst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488-4DDB-8705-6BA3FE38BA93}"/>
              </c:ext>
            </c:extLst>
          </c:dPt>
          <c:dPt>
            <c:idx val="7"/>
            <c:bubble3D val="0"/>
            <c:explosion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488-4DDB-8705-6BA3FE38BA93}"/>
              </c:ext>
            </c:extLst>
          </c:dPt>
          <c:dPt>
            <c:idx val="8"/>
            <c:bubble3D val="0"/>
            <c:explosion val="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488-4DDB-8705-6BA3FE38BA9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488-4DDB-8705-6BA3FE38BA93}"/>
              </c:ext>
            </c:extLst>
          </c:dPt>
          <c:dLbls>
            <c:dLbl>
              <c:idx val="0"/>
              <c:layout>
                <c:manualLayout>
                  <c:x val="-0.16676112476841531"/>
                  <c:y val="-0.294840752866198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488-4DDB-8705-6BA3FE38BA93}"/>
                </c:ext>
              </c:extLst>
            </c:dLbl>
            <c:dLbl>
              <c:idx val="1"/>
              <c:layout>
                <c:manualLayout>
                  <c:x val="-0.10627905804918988"/>
                  <c:y val="0.1742679229882251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Арендная плата за земельные участки, находящиеся в муниципальной </a:t>
                    </a:r>
                    <a:r>
                      <a:rPr lang="ru-RU" sz="1100" dirty="0" err="1" smtClean="0"/>
                      <a:t>собствености</a:t>
                    </a:r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1,9%</a:t>
                    </a:r>
                    <a:endParaRPr lang="ru-RU" sz="11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488-4DDB-8705-6BA3FE38BA93}"/>
                </c:ext>
              </c:extLst>
            </c:dLbl>
            <c:dLbl>
              <c:idx val="2"/>
              <c:layout>
                <c:manualLayout>
                  <c:x val="6.9315840375132012E-2"/>
                  <c:y val="0.256259835433044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488-4DDB-8705-6BA3FE38BA93}"/>
                </c:ext>
              </c:extLst>
            </c:dLbl>
            <c:dLbl>
              <c:idx val="3"/>
              <c:layout>
                <c:manualLayout>
                  <c:x val="-0.16723313913137478"/>
                  <c:y val="0.1064208558408437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488-4DDB-8705-6BA3FE38BA93}"/>
                </c:ext>
              </c:extLst>
            </c:dLbl>
            <c:dLbl>
              <c:idx val="4"/>
              <c:layout>
                <c:manualLayout>
                  <c:x val="-5.7001362828172052E-2"/>
                  <c:y val="-7.6147415208096874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488-4DDB-8705-6BA3FE38BA93}"/>
                </c:ext>
              </c:extLst>
            </c:dLbl>
            <c:dLbl>
              <c:idx val="5"/>
              <c:layout>
                <c:manualLayout>
                  <c:x val="-0.24889220870266623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855146364899752"/>
                      <c:h val="0.285841610097146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488-4DDB-8705-6BA3FE38BA93}"/>
                </c:ext>
              </c:extLst>
            </c:dLbl>
            <c:dLbl>
              <c:idx val="6"/>
              <c:layout>
                <c:manualLayout>
                  <c:x val="0.1311582986859717"/>
                  <c:y val="-1.32483171718863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705403390024113"/>
                      <c:h val="0.167286035333598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4488-4DDB-8705-6BA3FE38BA93}"/>
                </c:ext>
              </c:extLst>
            </c:dLbl>
            <c:dLbl>
              <c:idx val="7"/>
              <c:layout>
                <c:manualLayout>
                  <c:x val="0.19418147514673331"/>
                  <c:y val="2.263374852301427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67319228391503"/>
                      <c:h val="0.206623490266597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4488-4DDB-8705-6BA3FE38BA93}"/>
                </c:ext>
              </c:extLst>
            </c:dLbl>
            <c:dLbl>
              <c:idx val="8"/>
              <c:layout>
                <c:manualLayout>
                  <c:x val="0.29388542087687475"/>
                  <c:y val="6.4965987000743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488-4DDB-8705-6BA3FE38BA9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Плата за негативное воздействие на окружающую среду</c:v>
                </c:pt>
                <c:pt idx="4">
                  <c:v>Прочие доходы от оказания платных услуг и компенсации затрат государства</c:v>
                </c:pt>
                <c:pt idx="5">
                  <c:v>Доходы от реализации иного имущества, находящегося в собственности муниципальных районов</c:v>
                </c:pt>
                <c:pt idx="6">
                  <c:v>Доходы от продажи земельных участков, государственная собственность на которые не разграничена</c:v>
                </c:pt>
                <c:pt idx="7">
                  <c:v>Доходы от продажи земельных участков, находящихся в муниципальной собственности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405913</c:v>
                </c:pt>
                <c:pt idx="1">
                  <c:v>9700</c:v>
                </c:pt>
                <c:pt idx="2">
                  <c:v>4265</c:v>
                </c:pt>
                <c:pt idx="3">
                  <c:v>52300</c:v>
                </c:pt>
                <c:pt idx="4">
                  <c:v>1670</c:v>
                </c:pt>
                <c:pt idx="5">
                  <c:v>3500</c:v>
                </c:pt>
                <c:pt idx="6">
                  <c:v>20000</c:v>
                </c:pt>
                <c:pt idx="7">
                  <c:v>5000</c:v>
                </c:pt>
                <c:pt idx="8">
                  <c:v>1856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488-4DDB-8705-6BA3FE38BA93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560006.9</c:v>
                </c:pt>
                <c:pt idx="1">
                  <c:v>504204</c:v>
                </c:pt>
                <c:pt idx="2">
                  <c:v>506718</c:v>
                </c:pt>
                <c:pt idx="3">
                  <c:v>509038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ED-4C39-B0E2-78719976F0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357376"/>
        <c:axId val="112360064"/>
        <c:axId val="0"/>
      </c:bar3DChart>
      <c:catAx>
        <c:axId val="112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360064"/>
        <c:crosses val="autoZero"/>
        <c:auto val="1"/>
        <c:lblAlgn val="ctr"/>
        <c:lblOffset val="100"/>
        <c:noMultiLvlLbl val="0"/>
      </c:catAx>
      <c:valAx>
        <c:axId val="11236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491689205547215E-2"/>
          <c:y val="0.16484349379653723"/>
          <c:w val="0.84062500000000073"/>
          <c:h val="0.823437756924350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48-4FA5-8737-ABA9EF589D11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48-4FA5-8737-ABA9EF589D11}"/>
              </c:ext>
            </c:extLst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348-4FA5-8737-ABA9EF589D11}"/>
              </c:ext>
            </c:extLst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348-4FA5-8737-ABA9EF589D11}"/>
              </c:ext>
            </c:extLst>
          </c:dPt>
          <c:dPt>
            <c:idx val="4"/>
            <c:bubble3D val="0"/>
            <c:explosion val="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348-4FA5-8737-ABA9EF589D11}"/>
              </c:ext>
            </c:extLst>
          </c:dPt>
          <c:dLbls>
            <c:dLbl>
              <c:idx val="0"/>
              <c:layout>
                <c:manualLayout>
                  <c:x val="-1.1458200967218038E-16"/>
                  <c:y val="-4.21874974048045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48-4FA5-8737-ABA9EF589D11}"/>
                </c:ext>
              </c:extLst>
            </c:dLbl>
            <c:dLbl>
              <c:idx val="1"/>
              <c:layout>
                <c:manualLayout>
                  <c:x val="3.437500000000001E-2"/>
                  <c:y val="-2.1484125491921778E-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48-4FA5-8737-ABA9EF589D11}"/>
                </c:ext>
              </c:extLst>
            </c:dLbl>
            <c:dLbl>
              <c:idx val="2"/>
              <c:layout>
                <c:manualLayout>
                  <c:x val="2.0714339820329768E-2"/>
                  <c:y val="-0.323437480103501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5DCC4B-0155-49F6-ACA5-E454AC659409}" type="CATEGORYNAME">
                      <a:rPr lang="ru-RU"/>
                      <a:pPr>
                        <a:defRPr sz="1400" b="1" i="0" u="none" strike="noStrike" kern="1200" spc="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75%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48-4FA5-8737-ABA9EF589D11}"/>
                </c:ext>
              </c:extLst>
            </c:dLbl>
            <c:dLbl>
              <c:idx val="3"/>
              <c:layout>
                <c:manualLayout>
                  <c:x val="-9.5589147982576575E-2"/>
                  <c:y val="1.8749998846579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658599901574804"/>
                      <c:h val="0.236320297962580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348-4FA5-8737-ABA9EF589D11}"/>
                </c:ext>
              </c:extLst>
            </c:dLbl>
            <c:dLbl>
              <c:idx val="4"/>
              <c:layout>
                <c:manualLayout>
                  <c:x val="-1.4192970160834983E-2"/>
                  <c:y val="9.2273616370963565E-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26368569947551"/>
                      <c:h val="0.198105548837010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348-4FA5-8737-ABA9EF589D1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Прочие безвозмездные поступления 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129834</c:v>
                </c:pt>
                <c:pt idx="1">
                  <c:v>11361.7</c:v>
                </c:pt>
                <c:pt idx="2">
                  <c:v>654793.4</c:v>
                </c:pt>
                <c:pt idx="3">
                  <c:v>72170.3</c:v>
                </c:pt>
                <c:pt idx="4">
                  <c:v>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348-4FA5-8737-ABA9EF589D11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invertIfNegative val="0"/>
          <c:dLbls>
            <c:dLbl>
              <c:idx val="0"/>
              <c:layout>
                <c:manualLayout>
                  <c:x val="1.2499999999999961E-2"/>
                  <c:y val="-5.859374639556186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5F-4AF3-9587-AB6B3B4E6A01}"/>
                </c:ext>
              </c:extLst>
            </c:dLbl>
            <c:dLbl>
              <c:idx val="1"/>
              <c:layout>
                <c:manualLayout>
                  <c:x val="9.3750000000000118E-3"/>
                  <c:y val="-2.3437498558225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5F-4AF3-9587-AB6B3B4E6A01}"/>
                </c:ext>
              </c:extLst>
            </c:dLbl>
            <c:dLbl>
              <c:idx val="2"/>
              <c:layout>
                <c:manualLayout>
                  <c:x val="1.2500000000000001E-2"/>
                  <c:y val="-4.6874997116449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5F-4AF3-9587-AB6B3B4E6A01}"/>
                </c:ext>
              </c:extLst>
            </c:dLbl>
            <c:dLbl>
              <c:idx val="3"/>
              <c:layout>
                <c:manualLayout>
                  <c:x val="1.093749999999988E-2"/>
                  <c:y val="8.59365019676871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5F-4AF3-9587-AB6B3B4E6A0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942958.8</c:v>
                </c:pt>
                <c:pt idx="1">
                  <c:v>872159.4</c:v>
                </c:pt>
                <c:pt idx="2">
                  <c:v>775826.6</c:v>
                </c:pt>
                <c:pt idx="3">
                  <c:v>775368.6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B5F-4AF3-9587-AB6B3B4E6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027392"/>
        <c:axId val="160028928"/>
        <c:axId val="0"/>
      </c:bar3DChart>
      <c:catAx>
        <c:axId val="16002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028928"/>
        <c:crosses val="autoZero"/>
        <c:auto val="1"/>
        <c:lblAlgn val="ctr"/>
        <c:lblOffset val="100"/>
        <c:noMultiLvlLbl val="0"/>
      </c:catAx>
      <c:valAx>
        <c:axId val="16002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02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95472451258595"/>
          <c:y val="0.18006350566853355"/>
          <c:w val="0.83204933233281475"/>
          <c:h val="0.81774022628135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71-41D1-9E90-D9007BC4C949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71-41D1-9E90-D9007BC4C949}"/>
              </c:ext>
            </c:extLst>
          </c:dPt>
          <c:dPt>
            <c:idx val="2"/>
            <c:bubble3D val="0"/>
            <c:explosion val="8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71-41D1-9E90-D9007BC4C949}"/>
              </c:ext>
            </c:extLst>
          </c:dPt>
          <c:dPt>
            <c:idx val="3"/>
            <c:bubble3D val="0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71-41D1-9E90-D9007BC4C949}"/>
              </c:ext>
            </c:extLst>
          </c:dPt>
          <c:dPt>
            <c:idx val="4"/>
            <c:bubble3D val="0"/>
            <c:explosion val="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371-41D1-9E90-D9007BC4C949}"/>
              </c:ext>
            </c:extLst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371-41D1-9E90-D9007BC4C949}"/>
              </c:ext>
            </c:extLst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371-41D1-9E90-D9007BC4C949}"/>
              </c:ext>
            </c:extLst>
          </c:dPt>
          <c:dPt>
            <c:idx val="7"/>
            <c:bubble3D val="0"/>
            <c:explosion val="6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371-41D1-9E90-D9007BC4C949}"/>
              </c:ext>
            </c:extLst>
          </c:dPt>
          <c:dPt>
            <c:idx val="8"/>
            <c:bubble3D val="0"/>
            <c:explosion val="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371-41D1-9E90-D9007BC4C949}"/>
              </c:ext>
            </c:extLst>
          </c:dPt>
          <c:dPt>
            <c:idx val="9"/>
            <c:bubble3D val="0"/>
            <c:explosion val="8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371-41D1-9E90-D9007BC4C949}"/>
              </c:ext>
            </c:extLst>
          </c:dPt>
          <c:dPt>
            <c:idx val="10"/>
            <c:bubble3D val="0"/>
            <c:explosion val="6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371-41D1-9E90-D9007BC4C949}"/>
              </c:ext>
            </c:extLst>
          </c:dPt>
          <c:dPt>
            <c:idx val="11"/>
            <c:bubble3D val="0"/>
            <c:explosion val="11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371-41D1-9E90-D9007BC4C949}"/>
              </c:ext>
            </c:extLst>
          </c:dPt>
          <c:dLbls>
            <c:dLbl>
              <c:idx val="0"/>
              <c:layout>
                <c:manualLayout>
                  <c:x val="3.624793316020359E-2"/>
                  <c:y val="-3.232118033225917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618903572648507"/>
                      <c:h val="0.129073097524510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371-41D1-9E90-D9007BC4C949}"/>
                </c:ext>
              </c:extLst>
            </c:dLbl>
            <c:dLbl>
              <c:idx val="1"/>
              <c:layout>
                <c:manualLayout>
                  <c:x val="0.19739274995480197"/>
                  <c:y val="-7.4587113343634647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71-41D1-9E90-D9007BC4C949}"/>
                </c:ext>
              </c:extLst>
            </c:dLbl>
            <c:dLbl>
              <c:idx val="2"/>
              <c:layout>
                <c:manualLayout>
                  <c:x val="0.15813090691032294"/>
                  <c:y val="0.121825618461269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Национальная экономика</a:t>
                    </a:r>
                    <a:r>
                      <a:rPr lang="ru-RU" baseline="0" dirty="0" smtClean="0"/>
                      <a:t> </a:t>
                    </a:r>
                    <a:endParaRPr lang="ru-RU" baseline="0" dirty="0" smtClean="0"/>
                  </a:p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7,5%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371-41D1-9E90-D9007BC4C949}"/>
                </c:ext>
              </c:extLst>
            </c:dLbl>
            <c:dLbl>
              <c:idx val="3"/>
              <c:layout>
                <c:manualLayout>
                  <c:x val="-0.15671905528007077"/>
                  <c:y val="7.955958756654352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71-41D1-9E90-D9007BC4C949}"/>
                </c:ext>
              </c:extLst>
            </c:dLbl>
            <c:dLbl>
              <c:idx val="4"/>
              <c:layout>
                <c:manualLayout>
                  <c:x val="-0.17083785478704533"/>
                  <c:y val="-0.3207245873776294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71-41D1-9E90-D9007BC4C949}"/>
                </c:ext>
              </c:extLst>
            </c:dLbl>
            <c:dLbl>
              <c:idx val="5"/>
              <c:layout>
                <c:manualLayout>
                  <c:x val="0.17930915337152692"/>
                  <c:y val="-0.1790090720247231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71-41D1-9E90-D9007BC4C949}"/>
                </c:ext>
              </c:extLst>
            </c:dLbl>
            <c:dLbl>
              <c:idx val="6"/>
              <c:layout>
                <c:manualLayout>
                  <c:x val="0"/>
                  <c:y val="5.966969067490757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371-41D1-9E90-D9007BC4C949}"/>
                </c:ext>
              </c:extLst>
            </c:dLbl>
            <c:dLbl>
              <c:idx val="7"/>
              <c:layout>
                <c:manualLayout>
                  <c:x val="0.20285212427762442"/>
                  <c:y val="5.469721645199875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371-41D1-9E90-D9007BC4C949}"/>
                </c:ext>
              </c:extLst>
            </c:dLbl>
            <c:dLbl>
              <c:idx val="8"/>
              <c:layout>
                <c:manualLayout>
                  <c:x val="-0.10730311540343342"/>
                  <c:y val="0.1317705669070876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371-41D1-9E90-D9007BC4C949}"/>
                </c:ext>
              </c:extLst>
            </c:dLbl>
            <c:dLbl>
              <c:idx val="9"/>
              <c:layout>
                <c:manualLayout>
                  <c:x val="-0.12142194637756944"/>
                  <c:y val="-3.232108244890831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371-41D1-9E90-D9007BC4C949}"/>
                </c:ext>
              </c:extLst>
            </c:dLbl>
            <c:dLbl>
              <c:idx val="10"/>
              <c:layout>
                <c:manualLayout>
                  <c:x val="8.7536752039643048E-2"/>
                  <c:y val="-8.7018298900907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371-41D1-9E90-D9007BC4C949}"/>
                </c:ext>
              </c:extLst>
            </c:dLbl>
            <c:dLbl>
              <c:idx val="11"/>
              <c:layout>
                <c:manualLayout>
                  <c:x val="0.16090045966848801"/>
                  <c:y val="-2.3619350442168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Межбюджетные трансферты</a:t>
                    </a:r>
                    <a:r>
                      <a:rPr lang="ru-RU" baseline="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7,2%</a:t>
                    </a:r>
                    <a:endParaRPr lang="ru-RU" baseline="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252743517316183"/>
                      <c:h val="0.146476757304691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8371-41D1-9E90-D9007BC4C94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126787.8</c:v>
                </c:pt>
                <c:pt idx="1">
                  <c:v>2102</c:v>
                </c:pt>
                <c:pt idx="2">
                  <c:v>132448.1</c:v>
                </c:pt>
                <c:pt idx="3">
                  <c:v>281423.7</c:v>
                </c:pt>
                <c:pt idx="4">
                  <c:v>582553</c:v>
                </c:pt>
                <c:pt idx="5">
                  <c:v>147963.29999999999</c:v>
                </c:pt>
                <c:pt idx="6">
                  <c:v>19318.599999999999</c:v>
                </c:pt>
                <c:pt idx="7">
                  <c:v>304564.2</c:v>
                </c:pt>
                <c:pt idx="8">
                  <c:v>14885.1</c:v>
                </c:pt>
                <c:pt idx="9">
                  <c:v>1980</c:v>
                </c:pt>
                <c:pt idx="10">
                  <c:v>10419.6</c:v>
                </c:pt>
                <c:pt idx="11">
                  <c:v>126290.9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8371-41D1-9E90-D9007BC4C949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269281212836001E-2"/>
          <c:y val="1.794150322180664E-2"/>
          <c:w val="0.91701745053876538"/>
          <c:h val="0.830971507305410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 из областного бюджета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D81B96-23FB-49A9-AB44-0E323990E214}" type="VALUE">
                      <a:rPr lang="en-US" smtClean="0"/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1D8-4AD4-82B8-2557C36DFE00}"/>
                </c:ext>
              </c:extLst>
            </c:dLbl>
            <c:dLbl>
              <c:idx val="2"/>
              <c:layout>
                <c:manualLayout>
                  <c:x val="-6.2851753403008406E-17"/>
                  <c:y val="1.2581897451026974E-2"/>
                </c:manualLayout>
              </c:layout>
              <c:tx>
                <c:rich>
                  <a:bodyPr/>
                  <a:lstStyle/>
                  <a:p>
                    <a:fld id="{3D25F6F6-4105-494B-A761-1A3B116845C5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D8-4AD4-82B8-2557C36DFE00}"/>
                </c:ext>
              </c:extLst>
            </c:dLbl>
            <c:dLbl>
              <c:idx val="3"/>
              <c:layout>
                <c:manualLayout>
                  <c:x val="0"/>
                  <c:y val="1.761437903964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D8-4AD4-82B8-2557C36DFE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48.9</c:v>
                </c:pt>
                <c:pt idx="1">
                  <c:v>49</c:v>
                </c:pt>
                <c:pt idx="2">
                  <c:v>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D8-4AD4-82B8-2557C36DFE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Кредиты "Сбербанка России"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D8-4AD4-82B8-2557C36DFE00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D8-4AD4-82B8-2557C36DFE00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D8-4AD4-82B8-2557C36DFE0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120</c:v>
                </c:pt>
                <c:pt idx="2">
                  <c:v>130</c:v>
                </c:pt>
                <c:pt idx="3">
                  <c:v>185</c:v>
                </c:pt>
                <c:pt idx="4">
                  <c:v>189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D8-4AD4-82B8-2557C36DF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7064576"/>
        <c:axId val="176882048"/>
        <c:axId val="0"/>
      </c:bar3DChart>
      <c:catAx>
        <c:axId val="17706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882048"/>
        <c:crosses val="autoZero"/>
        <c:auto val="1"/>
        <c:lblAlgn val="ctr"/>
        <c:lblOffset val="100"/>
        <c:noMultiLvlLbl val="0"/>
      </c:catAx>
      <c:valAx>
        <c:axId val="17688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06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0.49333</cdr:x>
      <cdr:y>0.36951</cdr:y>
    </cdr:from>
    <cdr:to>
      <cdr:x>0.57068</cdr:x>
      <cdr:y>0.4137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5028" y="1864901"/>
          <a:ext cx="573088" cy="223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0.49333</cdr:x>
      <cdr:y>0.34225</cdr:y>
    </cdr:from>
    <cdr:to>
      <cdr:x>0.57068</cdr:x>
      <cdr:y>0.39381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55028" y="1727355"/>
          <a:ext cx="573088" cy="260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bg1"/>
              </a:solidFill>
            </a:rPr>
            <a:t>130,0</a:t>
          </a:r>
          <a:endParaRPr lang="ru-RU" sz="11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7" tIns="45623" rIns="91247" bIns="456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91" y="4822825"/>
            <a:ext cx="5510213" cy="3944938"/>
          </a:xfrm>
          <a:prstGeom prst="rect">
            <a:avLst/>
          </a:prstGeom>
        </p:spPr>
        <p:txBody>
          <a:bodyPr vert="horz" lIns="91247" tIns="45623" rIns="91247" bIns="4562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A318A-8825-4994-A24A-7B6052325B8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2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57" y="470263"/>
            <a:ext cx="8915399" cy="1221232"/>
          </a:xfrm>
        </p:spPr>
        <p:txBody>
          <a:bodyPr>
            <a:noAutofit/>
          </a:bodyPr>
          <a:lstStyle/>
          <a:p>
            <a:r>
              <a:rPr lang="ru-RU" sz="2600" dirty="0" smtClean="0"/>
              <a:t>Проект бюджета Кемеровского муниципального района на 2017 год и плановый период 2018-2019 годов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816925"/>
            <a:ext cx="8915399" cy="409298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Общие характеристики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Межбюджетные отношения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98" y="2390382"/>
            <a:ext cx="2946070" cy="29460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2232" y="216568"/>
            <a:ext cx="1768642" cy="39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704384"/>
              </p:ext>
            </p:extLst>
          </p:nvPr>
        </p:nvGraphicFramePr>
        <p:xfrm>
          <a:off x="1626650" y="1096942"/>
          <a:ext cx="10272156" cy="554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8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09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271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0697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560 006,9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504 204,0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506 718,0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509 038,0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682,8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405 913,0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410 443,0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участки, находящиеся в муниципальной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4 839,5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579,6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52 560,0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52 560,0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938,9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267,4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641,1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5 227,5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1 939,1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84018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27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392638400"/>
              </p:ext>
            </p:extLst>
          </p:nvPr>
        </p:nvGraphicFramePr>
        <p:xfrm>
          <a:off x="1543792" y="1116281"/>
          <a:ext cx="10260281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55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432728991"/>
              </p:ext>
            </p:extLst>
          </p:nvPr>
        </p:nvGraphicFramePr>
        <p:xfrm>
          <a:off x="2601911" y="1515979"/>
          <a:ext cx="8178383" cy="453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08045" y="1544576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30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249985"/>
              </p:ext>
            </p:extLst>
          </p:nvPr>
        </p:nvGraphicFramePr>
        <p:xfrm>
          <a:off x="1721923" y="1413168"/>
          <a:ext cx="10272156" cy="421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182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37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00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00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62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025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940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69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942 958,8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872 159,4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775 826,6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775 368,6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159 036,0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129 834,0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48 088,0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91 777,2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11 361,7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649 170,2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654 793,4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641 096,6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637 698,6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областного бюджета)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72 170,3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70 850,3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72 967,3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(спонсорские)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-42 004,9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899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70900407"/>
              </p:ext>
            </p:extLst>
          </p:nvPr>
        </p:nvGraphicFramePr>
        <p:xfrm>
          <a:off x="2091377" y="1289681"/>
          <a:ext cx="942593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443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016981800"/>
              </p:ext>
            </p:extLst>
          </p:nvPr>
        </p:nvGraphicFramePr>
        <p:xfrm>
          <a:off x="2601912" y="120655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1912" y="129841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643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1"/>
            <a:ext cx="8915399" cy="1254826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мероприятия по мобилизации доходов </a:t>
            </a:r>
            <a:r>
              <a:rPr lang="ru-RU" sz="3200" dirty="0" smtClean="0"/>
              <a:t>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01933"/>
            <a:ext cx="8915399" cy="433449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штабов по финансовому мониторингу и выработке стабилизационных мер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Ежемесячный мониторинг задолженности в бюджет с целью выявления крупных должников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Поиск новых источников доходов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Проведение мероприятий по выявлению собственников земельных участков и другого недвижимого имущества и привлечения их к </a:t>
            </a:r>
            <a:r>
              <a:rPr lang="ru-RU" dirty="0" smtClean="0"/>
              <a:t>налогообложению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ыявление </a:t>
            </a:r>
            <a:r>
              <a:rPr lang="ru-RU" dirty="0"/>
              <a:t>неиспользуемых основных фондов </a:t>
            </a:r>
            <a:r>
              <a:rPr lang="ru-RU" dirty="0" smtClean="0"/>
              <a:t>муниципальных </a:t>
            </a:r>
            <a:r>
              <a:rPr lang="ru-RU" dirty="0"/>
              <a:t>учреждений и принятие соответствующих мер по их продаже или сдаче в </a:t>
            </a:r>
            <a:r>
              <a:rPr lang="ru-RU" dirty="0" smtClean="0"/>
              <a:t>аренду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Выявление «серых» схем в работе предприятий и привлечение их к ответственности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98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6468"/>
            <a:ext cx="8915399" cy="6491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3. Расходы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436913"/>
            <a:ext cx="8407340" cy="263632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Динамика расходов бюджета района на выполнение основных функций государства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Структура расходов бюджета по разделам и подразделам функциональной классификации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программы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7"/>
          <a:stretch/>
        </p:blipFill>
        <p:spPr>
          <a:xfrm>
            <a:off x="7975195" y="3609264"/>
            <a:ext cx="3529416" cy="243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085" y="241465"/>
            <a:ext cx="9499869" cy="1124197"/>
          </a:xfrm>
        </p:spPr>
        <p:txBody>
          <a:bodyPr>
            <a:noAutofit/>
          </a:bodyPr>
          <a:lstStyle/>
          <a:p>
            <a:r>
              <a:rPr lang="ru-RU" sz="3200" dirty="0"/>
              <a:t>Динамика расходов бюджета района на выполнение основных функций </a:t>
            </a:r>
            <a:r>
              <a:rPr lang="ru-RU" sz="3200" dirty="0" smtClean="0"/>
              <a:t>государства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85513"/>
              </p:ext>
            </p:extLst>
          </p:nvPr>
        </p:nvGraphicFramePr>
        <p:xfrm>
          <a:off x="1781298" y="1650669"/>
          <a:ext cx="10224655" cy="504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3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977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51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51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593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08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2365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4511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5936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328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28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1 751 988,7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1 622 123,1 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92,6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1 535 851,3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1 547 987,3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126 787,8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120 148,0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94,8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118 865,0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118 418,0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2 102,0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1 837,4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87,4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1 837,4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1 837,4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61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1 077,3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1 896,0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176,0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1 896,0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1 896,0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132 448,1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101 396,2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76,6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79 533,2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78,4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84 317,2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281 423,7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204 351,0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72,6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190 054,0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194 654,0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102,4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175,1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74,2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582 553,0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580 461,6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579 353,6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578 427,6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147 963,3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132 199,0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89,3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131 245,0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138 030,0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19 318,6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19 923,0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103,1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11 675,0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5 361,0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45,9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304 564,2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318 578,9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305 645,1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302 237,1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14 885,1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17 691,0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11 191,0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11 191,0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1 931,0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1 920,0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961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10 419,6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12 190,0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14100,0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12 910,0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5887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126 290,9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109 341,0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86,6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88395,0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96 658,0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818421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095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38795" y="241465"/>
            <a:ext cx="10367159" cy="1124197"/>
          </a:xfrm>
        </p:spPr>
        <p:txBody>
          <a:bodyPr>
            <a:noAutofit/>
          </a:bodyPr>
          <a:lstStyle/>
          <a:p>
            <a:r>
              <a:rPr lang="ru-RU" sz="3200" dirty="0"/>
              <a:t>Структура расходов бюджета по разделам и подразделам функциональной классификации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982845519"/>
              </p:ext>
            </p:extLst>
          </p:nvPr>
        </p:nvGraphicFramePr>
        <p:xfrm>
          <a:off x="1756610" y="1503947"/>
          <a:ext cx="10249343" cy="521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435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08685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1. Общие характеристики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009274"/>
            <a:ext cx="8915399" cy="123486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Основные параметры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внутренние заимствования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приоритеты бюджетной и налоговой политики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14" y="3556961"/>
            <a:ext cx="5144708" cy="28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86993"/>
              </p:ext>
            </p:extLst>
          </p:nvPr>
        </p:nvGraphicFramePr>
        <p:xfrm>
          <a:off x="1733796" y="1579423"/>
          <a:ext cx="10272158" cy="494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25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32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75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68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939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75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877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20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926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1 751 988,7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1 622 123,1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1 53 5851,3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1 547 987,3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126 787,8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120 148,0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118 865,0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118 418,0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2 363,9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2 378,0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35 567,7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36 262,0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36 068,0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35 996,0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проведения выборов и референдумов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83 975,4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69 618,0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68 569,0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68 203,0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963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1264"/>
              </p:ext>
            </p:extLst>
          </p:nvPr>
        </p:nvGraphicFramePr>
        <p:xfrm>
          <a:off x="1733796" y="1650074"/>
          <a:ext cx="10200906" cy="5092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78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19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08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37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19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267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674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35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274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79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4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2995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гражданская оборона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пожарной безопасности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4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132 448,1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101 396,2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79 533,2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84 317,2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10 656,0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78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3 093,2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3 087,2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3 085,2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Водное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86 606,8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71 520,0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49 711,0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54 507,0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31 748,8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10 603,0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10 545,0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281 423,7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204 351,0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194 654,0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11 778,2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261 697,9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190 632,0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178 240,0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182 840,0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7 947,6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06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56642"/>
              </p:ext>
            </p:extLst>
          </p:nvPr>
        </p:nvGraphicFramePr>
        <p:xfrm>
          <a:off x="1733796" y="1591298"/>
          <a:ext cx="10272158" cy="518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25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32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75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68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939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752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877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203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926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582 553,0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580 461,6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579 353,6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578 427,6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35 793,0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37 561,0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37 542,0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37 502,0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491 365,0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434 112,9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432 882,9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432 133,9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57 777,0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57 531,0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57 475,0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55 147,3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50 763,0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51 069,0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147 963,3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132 199,0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131 245,0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138 030,0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100 218,0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85 733,0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85 080,0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91 933,0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44 766,3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43 487,0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43 186,0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43 118,0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73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19 318,6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19 923,0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11 675,0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7 470,3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7 089,8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4 758,5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19 923,0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11 675,0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304 564,2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318 578,9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305 645,1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302 237,1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32 194,0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32 171,0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124 705,8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132 902,9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131 594,1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131 425,1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133 737,8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139 220,0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127 699,0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124 488,0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9 256,7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541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39127"/>
              </p:ext>
            </p:extLst>
          </p:nvPr>
        </p:nvGraphicFramePr>
        <p:xfrm>
          <a:off x="1733796" y="1733796"/>
          <a:ext cx="10200906" cy="377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78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19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08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37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019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267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674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2351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32123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36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14 885,1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17 691,0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13 694,1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19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10 419,6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12 910,0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19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10 419,6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12 910,0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3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126 290,9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109 341,0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88 395,0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96 658,0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93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126 290,9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109 341,0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88 395,0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96 658,0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528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0833" y="892651"/>
            <a:ext cx="10058400" cy="42751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Так выглядит бюджет Кемеровского муниципального района в разрезе муниципальных программ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83239"/>
              </p:ext>
            </p:extLst>
          </p:nvPr>
        </p:nvGraphicFramePr>
        <p:xfrm>
          <a:off x="1910833" y="1550939"/>
          <a:ext cx="9893240" cy="503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268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всего,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1 622 123,1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1 535 851,3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1 547 987,3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расходы на реализацию муниципальных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1 548 366,7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1 463 232,9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1 479 700,9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16 714,0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18 117,2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18 117,2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"Жилище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молодых семей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детей-сирот 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детей оставшихся без попечения родителей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отдельных категорий граждан»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инфраструктура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53 893,0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39 131,0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43 731,0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"Строительство, реконструкция и капитальный ремонт объектов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46 893,0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32 131,0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36 731,0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"Энергосбережение социальной инфраструктуры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 имуществом"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21 529,0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21 398,0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21 369,0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выполнения функций органов местного самоуправления, функций подведомственных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16 684,0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16 553,0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16 524,0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125091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274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663333"/>
              </p:ext>
            </p:extLst>
          </p:nvPr>
        </p:nvGraphicFramePr>
        <p:xfrm>
          <a:off x="1910833" y="1246906"/>
          <a:ext cx="9893240" cy="507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 по землеустройству, землепользованию, управлению имуществом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"Культура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379,9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134 405,9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185,9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культуры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135 359,9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134 385,9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134 165,9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"Образование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577 845,9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576 953,9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576 076,9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2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дошкольного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общего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399 987,9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397 613,9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396 894,9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78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дополнительного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28 742,0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28 712,0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28 705,0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"Социальные гарантии в системе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17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прочих учреждений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45 403,0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44 956,0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00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"Лето"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"Организация воспитательного и образовательного процесса в детских домах и школах-интернатах"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22 539,0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23 683,0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18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61799"/>
              </p:ext>
            </p:extLst>
          </p:nvPr>
        </p:nvGraphicFramePr>
        <p:xfrm>
          <a:off x="1910833" y="1238900"/>
          <a:ext cx="9893240" cy="5391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физической культуры и спорта. Молодое поколение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20 713,7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20 517,7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20 473,7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образовательных программ в сфере спорта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0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массового спорта и физической культуры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19 335,0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19 139,0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19 095,0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82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22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"Молодое поколение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поддержка населения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257 866,2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243 529,2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240 121,2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6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"Меры социальной поддержки гражданам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195 304,2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191 924,2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"Акции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"Материальная поддержка малоимущих граждан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органов местного самоуправления и их подведомственных учреждений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41 701,0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41 597,0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41 569,0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"Дополнительное пенсионное обеспечение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"Доступная среда"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69825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81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21410"/>
              </p:ext>
            </p:extLst>
          </p:nvPr>
        </p:nvGraphicFramePr>
        <p:xfrm>
          <a:off x="1686297" y="1235034"/>
          <a:ext cx="10094025" cy="511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7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58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147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68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163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85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0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"Поддержка некоммерческих организаций"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98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 условий жизни и деятельности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50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пожарной безопасности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"Снижение рисков и смягчение последствий чрезвычайных ситуаций природного и техногенного характера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"Борьба с преступностью и профилактика правонарушений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водохозяйственного комплекса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безопасности людей на водных объектах (зима, лето) и лесных пожаров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"Формирование запаса медикаментов для проведения мероприятий по ликвидации медико-санитарных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последствий чрезвычайных ситуаций радиационного и химического характера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"Мобилизационная подготовка"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"Противодействие экстремизму и терроризму"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59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558933"/>
              </p:ext>
            </p:extLst>
          </p:nvPr>
        </p:nvGraphicFramePr>
        <p:xfrm>
          <a:off x="1887082" y="1238900"/>
          <a:ext cx="9893240" cy="506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3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«Муниципальный контроль"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субъектов малого и среднего предпринимательства в Кемеровском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"Финансовая поддержка агропромышленного комплекса и социального развития села в Кемеровском муниципальном районе"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6 074,0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6 072,0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агропромышленного комплекса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"Социальная поддержка молодых семей и молодых специалистов на строительство (приобретение) жилья в сельской местности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Ветеранского подворья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учреждений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хозяйства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240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"Устойчивое развитие сельских территорий"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224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"Информационная политика и работа с общественностью муниципального образования "Кемеровский муниципальный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29 012,0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28 963,0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28 952,0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"Взаимодействие со средствами массовой информации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64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44407"/>
              </p:ext>
            </p:extLst>
          </p:nvPr>
        </p:nvGraphicFramePr>
        <p:xfrm>
          <a:off x="1887082" y="1238900"/>
          <a:ext cx="9893240" cy="5109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"Информатизация администрации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84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"Материальное стимулирование организаций и отдельных категорий граждан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"Мероприятия, направленные на доступность органов местного самоуправления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"Жилищно-коммунальный комплекс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166,0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201 726,0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206 316,0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"Подготовка к зиме объектов жилищно-коммунального хозяйства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44 406,0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32 014,0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36 614,0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175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"Модернизация объектов коммунальной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02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жилищно-коммунального комплекса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156 160,0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156 112,0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156 102,0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"Благоустройство территории и дорожная деятельность Кемеровского муниципального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43 040,0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43 735,0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44 445,0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"Дорожное хозяйство"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49 711,0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54 507,0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"Благоустройство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территории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921" y="1842136"/>
            <a:ext cx="2562605" cy="25421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05064"/>
            <a:ext cx="8915399" cy="7138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параметры бюджета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82" y="2894755"/>
            <a:ext cx="3247840" cy="322185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4054642" y="4987979"/>
            <a:ext cx="1812937" cy="60731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1 622 123,1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2625" y="4227650"/>
            <a:ext cx="1793174" cy="475403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1 607 552,4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1716373" y="3103195"/>
            <a:ext cx="1001824" cy="1146930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18197" y="3063526"/>
            <a:ext cx="744983" cy="118659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03901" y="3564786"/>
            <a:ext cx="939930" cy="149441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085145" y="3579566"/>
            <a:ext cx="818756" cy="147963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843941" y="619821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14 570,7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6593555" y="5291638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Доходы в расчете на 1 человека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34 131 руб. 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9508589" y="4756093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Расходы в расчете на 1 человека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34 440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12" y="1396590"/>
            <a:ext cx="2052191" cy="2035774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5096059" y="2678490"/>
            <a:ext cx="1707088" cy="50603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1 526 444,6 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90734" y="3400778"/>
            <a:ext cx="1646752" cy="49446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1 535 851,3 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556469" y="2749550"/>
            <a:ext cx="1401082" cy="324239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1 547 987,3 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806622" y="2070863"/>
            <a:ext cx="1403935" cy="335246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1 541 308,6 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12835" y="2380218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9768491" y="92653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год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318907" y="139464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5135823" y="1990760"/>
            <a:ext cx="935816" cy="711945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71638" y="1990760"/>
            <a:ext cx="703450" cy="71910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751399" y="2322133"/>
            <a:ext cx="1045151" cy="108411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7209227" y="2337633"/>
            <a:ext cx="508179" cy="111424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8837486" y="1508125"/>
            <a:ext cx="853910" cy="56892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9708916" y="1501032"/>
            <a:ext cx="471751" cy="569831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1032747" y="1789694"/>
            <a:ext cx="897316" cy="97868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10585361" y="1780153"/>
            <a:ext cx="436655" cy="96939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5973119" y="443889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9 406,7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9405646" y="3472690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6 678,7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023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44407"/>
              </p:ext>
            </p:extLst>
          </p:nvPr>
        </p:nvGraphicFramePr>
        <p:xfrm>
          <a:off x="1887082" y="1238900"/>
          <a:ext cx="9893240" cy="4078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37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25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044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75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80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"Энергосбережение и повышение энергоэффективности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029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дорожного движения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9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муниципальными финансами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131 531,0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112 495,0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119 568,0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63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сбалансированности и устойчивости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бюджетной системы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119 341,0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98 395,0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106 658,0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 долгом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2601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4. Межбюджетные отношения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66780"/>
              </p:ext>
            </p:extLst>
          </p:nvPr>
        </p:nvGraphicFramePr>
        <p:xfrm>
          <a:off x="2030524" y="1677389"/>
          <a:ext cx="961901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8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00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56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94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81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1 607 552,4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1 526 444,6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1 541 308,6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3672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</a:rPr>
                        <a:t>в том числе получаемые</a:t>
                      </a:r>
                      <a:endParaRPr lang="ru-RU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бюджета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</a:rPr>
                        <a:t> субъекта Российской Федерации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795 989,1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700 691,3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697 901,3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129 834,0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47 480,0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088,0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11 361,7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12 114,7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12 114,7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654 793,4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641 096,6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637 698,6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бюджетов сельских поселений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72 170,3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70 850,3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72 967,3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Осуществление части полномочий по решению вопросов местного значения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72 170,3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70 850,3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72 967,3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Расходы</a:t>
                      </a:r>
                      <a:endParaRPr lang="ru-RU" sz="1400" b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 1 622 123,1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1 535 851,3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1 547 987,3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в том числе</a:t>
                      </a:r>
                      <a:endParaRPr lang="ru-RU" sz="1400" b="0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направляемые в бюджеты</a:t>
                      </a:r>
                      <a:r>
                        <a:rPr lang="ru-RU" sz="1400" b="1" i="1" baseline="0" dirty="0" smtClean="0"/>
                        <a:t> сельских поселений</a:t>
                      </a:r>
                      <a:endParaRPr lang="ru-RU" sz="1400" b="1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111 178,4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90 232,4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98 495,4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109 341,0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88 395,0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96 658,0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1 837,4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1 837,4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1 837,4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39196" y="12922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042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6254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5. Муниципальный долг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883" y="2529409"/>
            <a:ext cx="2396237" cy="1794584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07103508"/>
              </p:ext>
            </p:extLst>
          </p:nvPr>
        </p:nvGraphicFramePr>
        <p:xfrm>
          <a:off x="2032000" y="1881909"/>
          <a:ext cx="7408883" cy="504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2714" y="1420244"/>
            <a:ext cx="79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71093" y="2683297"/>
            <a:ext cx="7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148,9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409895" y="2375520"/>
            <a:ext cx="700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169,0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623766" y="2221629"/>
            <a:ext cx="78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179,0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46849" y="2067741"/>
            <a:ext cx="791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185,0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106937" y="1969607"/>
            <a:ext cx="626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189,0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618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48097"/>
            <a:ext cx="9179235" cy="649184"/>
          </a:xfrm>
        </p:spPr>
        <p:txBody>
          <a:bodyPr>
            <a:normAutofit/>
          </a:bodyPr>
          <a:lstStyle/>
          <a:p>
            <a:r>
              <a:rPr lang="ru-RU" sz="3200" dirty="0"/>
              <a:t>Муниципальные внутренние </a:t>
            </a:r>
            <a:r>
              <a:rPr lang="ru-RU" sz="3200" dirty="0" smtClean="0"/>
              <a:t>заимствования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08212"/>
              </p:ext>
            </p:extLst>
          </p:nvPr>
        </p:nvGraphicFramePr>
        <p:xfrm>
          <a:off x="2030682" y="1496274"/>
          <a:ext cx="9737765" cy="437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09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15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50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23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78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74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46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20 095,5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-49 000,0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-25 000,0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2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6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-49 904,5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-49 000,0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-25 000,0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3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9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177 400,0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-100 000,0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-115 600,0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-122 400,0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-119 600,0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80914" y="11759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  <a:r>
              <a:rPr lang="ru-RU" sz="1400" dirty="0" smtClean="0"/>
              <a:t>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12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55221"/>
            <a:ext cx="8915399" cy="1100447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приоритеты бюджетной </a:t>
            </a:r>
            <a:r>
              <a:rPr lang="ru-RU" sz="3200" dirty="0" smtClean="0"/>
              <a:t>и налоговой политики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75802" y="1722974"/>
            <a:ext cx="52118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Обеспечение полного и своевременного поступления денежных средств в </a:t>
            </a:r>
            <a:r>
              <a:rPr lang="ru-RU" dirty="0" smtClean="0"/>
              <a:t>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Расширение </a:t>
            </a:r>
            <a:r>
              <a:rPr lang="ru-RU" dirty="0"/>
              <a:t>мероприятий по мобилизации дополнительных налоговых поступлений в 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Сокращение объемов задолженности по </a:t>
            </a:r>
            <a:r>
              <a:rPr lang="ru-RU" dirty="0" smtClean="0"/>
              <a:t>доходам 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Гарантированное исполнение действующих расходных обязательств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Планирование </a:t>
            </a:r>
            <a:r>
              <a:rPr lang="ru-RU" dirty="0"/>
              <a:t>программно-целевым методом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Снижение дефицита бюджета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Обеспечение устойчивости бюджета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02"/>
          <a:stretch/>
        </p:blipFill>
        <p:spPr>
          <a:xfrm>
            <a:off x="7251911" y="1839766"/>
            <a:ext cx="4619500" cy="42907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975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3346"/>
            <a:ext cx="8915399" cy="63730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2. Доходы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609725"/>
            <a:ext cx="6436035" cy="354990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Структура доходов бюджета района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Безвозмездные поступления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мероприятия по мобилизации доходов бюджета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9" y="2058901"/>
            <a:ext cx="2117306" cy="31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29589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доходов бюджета района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32338"/>
              </p:ext>
            </p:extLst>
          </p:nvPr>
        </p:nvGraphicFramePr>
        <p:xfrm>
          <a:off x="2004348" y="1197807"/>
          <a:ext cx="9870977" cy="2300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7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7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20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39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17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065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315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1628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5287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38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1 743 703,0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1 607 552,4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526 444,6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23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2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231 189,0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256 902,0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560 006,9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504 204,0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506 718,0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509 038,0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5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942 958,8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775 826,6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775 368,6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3471846"/>
              </p:ext>
            </p:extLst>
          </p:nvPr>
        </p:nvGraphicFramePr>
        <p:xfrm>
          <a:off x="1888958" y="3624084"/>
          <a:ext cx="6726122" cy="303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1543" y="918403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3609264"/>
            <a:ext cx="39623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Уменьшение доходов в 2017 году связано с уменьшением безвозмездных </a:t>
            </a:r>
            <a:r>
              <a:rPr lang="ru-RU" sz="1600" dirty="0"/>
              <a:t>поступлений от сельских </a:t>
            </a:r>
            <a:r>
              <a:rPr lang="ru-RU" sz="1600" dirty="0" smtClean="0"/>
              <a:t>поселений и из </a:t>
            </a:r>
            <a:r>
              <a:rPr lang="ru-RU" sz="1600" dirty="0"/>
              <a:t>областного бюджета по </a:t>
            </a:r>
            <a:r>
              <a:rPr lang="ru-RU" sz="1600" dirty="0" smtClean="0"/>
              <a:t>дотации и субсидии. Уменьшение налоговых доходов </a:t>
            </a:r>
            <a:r>
              <a:rPr lang="ru-RU" sz="1600" dirty="0"/>
              <a:t>связано </a:t>
            </a:r>
            <a:r>
              <a:rPr lang="ru-RU" sz="1600" dirty="0" smtClean="0"/>
              <a:t>с уменьшением дополнительного норматива отчислений, неналоговых с уменьшением поступлений доходов </a:t>
            </a:r>
            <a:r>
              <a:rPr lang="ru-RU" sz="1600" dirty="0"/>
              <a:t>от аренды земельных участков и </a:t>
            </a:r>
            <a:r>
              <a:rPr lang="ru-RU" sz="1600" dirty="0" smtClean="0"/>
              <a:t>имущества.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874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42995"/>
              </p:ext>
            </p:extLst>
          </p:nvPr>
        </p:nvGraphicFramePr>
        <p:xfrm>
          <a:off x="1721923" y="1413168"/>
          <a:ext cx="10272156" cy="4180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082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31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00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262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815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4314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9752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240 737,3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189,0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243 900,0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256 902,0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(НДФЛ)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222 624,5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211 424,0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223 924,0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236 772,0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налог на вмененный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(ЕНВД)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5 900,0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(ЕСХН)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1 900,0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применением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патентной системы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налогообложения (Патент)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1 755,0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108,2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9 500,0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9 643,0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перерасчеты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отмененным налогам, сборам и иным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54387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914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430483554"/>
              </p:ext>
            </p:extLst>
          </p:nvPr>
        </p:nvGraphicFramePr>
        <p:xfrm>
          <a:off x="1157200" y="2123420"/>
          <a:ext cx="6145300" cy="451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2307989371"/>
              </p:ext>
            </p:extLst>
          </p:nvPr>
        </p:nvGraphicFramePr>
        <p:xfrm>
          <a:off x="7068167" y="1654522"/>
          <a:ext cx="4664075" cy="421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2438400" y="1600200"/>
            <a:ext cx="368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Структура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30038" y="2000310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870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3899</TotalTime>
  <Words>4403</Words>
  <Application>Microsoft Office PowerPoint</Application>
  <PresentationFormat>Произвольный</PresentationFormat>
  <Paragraphs>1786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Легкий дым</vt:lpstr>
      <vt:lpstr>Проект бюджета Кемеровского муниципального района на 2017 год и плановый период 2018-2019 годов</vt:lpstr>
      <vt:lpstr>Раздел 1. Общие характеристики бюджета</vt:lpstr>
      <vt:lpstr>Основные параметры бюджета</vt:lpstr>
      <vt:lpstr>Муниципальные внутренние заимствования</vt:lpstr>
      <vt:lpstr>Основные приоритеты бюджетной и налоговой политики</vt:lpstr>
      <vt:lpstr>Раздел 2. Доходы бюджета</vt:lpstr>
      <vt:lpstr>Структура доходов бюджета района</vt:lpstr>
      <vt:lpstr>Налоговые доходы</vt:lpstr>
      <vt:lpstr>Налоговые доходы</vt:lpstr>
      <vt:lpstr>Неналоговые доходы</vt:lpstr>
      <vt:lpstr>Неналоговые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Основные мероприятия по мобилизации доходов бюджета</vt:lpstr>
      <vt:lpstr>Раздел 3. Расходы бюджета</vt:lpstr>
      <vt:lpstr>Динамика расходов бюджета района на выполнение основных функций государства</vt:lpstr>
      <vt:lpstr>Структура расходов бюджета по разделам и подразделам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Раздел 4. Межбюджетные отношения</vt:lpstr>
      <vt:lpstr>Раздел 5. Муниципальный долг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Игнатий Карташов</cp:lastModifiedBy>
  <cp:revision>1276</cp:revision>
  <cp:lastPrinted>2017-04-10T03:07:25Z</cp:lastPrinted>
  <dcterms:created xsi:type="dcterms:W3CDTF">2014-07-28T07:22:52Z</dcterms:created>
  <dcterms:modified xsi:type="dcterms:W3CDTF">2018-02-12T03:26:31Z</dcterms:modified>
</cp:coreProperties>
</file>